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2_C0A890C0.xml" ContentType="application/vnd.ms-powerpoint.comments+xml"/>
  <Override PartName="/ppt/comments/modernComment_106_B60F82E1.xml" ContentType="application/vnd.ms-powerpoint.comments+xml"/>
  <Override PartName="/ppt/comments/modernComment_103_E22E56EE.xml" ContentType="application/vnd.ms-powerpoint.comments+xml"/>
  <Override PartName="/ppt/comments/modernComment_107_B56823AF.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3"/>
  </p:notesMasterIdLst>
  <p:sldIdLst>
    <p:sldId id="272" r:id="rId2"/>
    <p:sldId id="260" r:id="rId3"/>
    <p:sldId id="269" r:id="rId4"/>
    <p:sldId id="258" r:id="rId5"/>
    <p:sldId id="262" r:id="rId6"/>
    <p:sldId id="259" r:id="rId7"/>
    <p:sldId id="263" r:id="rId8"/>
    <p:sldId id="270" r:id="rId9"/>
    <p:sldId id="266" r:id="rId10"/>
    <p:sldId id="265"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BD79BD-53B1-2BC6-68D2-2B27F66D3963}" name="Юлия Маркина" initials="ЮМ" userId="7edca6b43fd5927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23"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02_C0A890C0.xml><?xml version="1.0" encoding="utf-8"?>
<p188:cmLst xmlns:a="http://schemas.openxmlformats.org/drawingml/2006/main" xmlns:r="http://schemas.openxmlformats.org/officeDocument/2006/relationships" xmlns:p188="http://schemas.microsoft.com/office/powerpoint/2018/8/main">
  <p188:cm id="{C6AEF415-87F1-47BE-BD49-6C408CE329DC}" authorId="{46BD79BD-53B1-2BC6-68D2-2B27F66D3963}" created="2023-06-19T10:07:00.289">
    <ac:deMkLst xmlns:ac="http://schemas.microsoft.com/office/drawing/2013/main/command">
      <pc:docMk xmlns:pc="http://schemas.microsoft.com/office/powerpoint/2013/main/command"/>
      <pc:sldMk xmlns:pc="http://schemas.microsoft.com/office/powerpoint/2013/main/command" cId="3232272576" sldId="258"/>
      <ac:spMk id="3" creationId="{ACB97C46-6C0B-6BD4-1BDB-96230AB7B50F}"/>
    </ac:deMkLst>
    <p188:txBody>
      <a:bodyPr/>
      <a:lstStyle/>
      <a:p>
        <a:r>
          <a:rPr lang="ru-RU"/>
          <a:t>Correct matches:
1. d
2. f
3. a
4. e
5. b
6. c
7. h
8.g
</a:t>
        </a:r>
      </a:p>
    </p188:txBody>
  </p188:cm>
</p188:cmLst>
</file>

<file path=ppt/comments/modernComment_103_E22E56EE.xml><?xml version="1.0" encoding="utf-8"?>
<p188:cmLst xmlns:a="http://schemas.openxmlformats.org/drawingml/2006/main" xmlns:r="http://schemas.openxmlformats.org/officeDocument/2006/relationships" xmlns:p188="http://schemas.microsoft.com/office/powerpoint/2018/8/main">
  <p188:cm id="{EAE79BB9-E32C-4B68-B5B6-A4AD0D958354}" authorId="{46BD79BD-53B1-2BC6-68D2-2B27F66D3963}" created="2023-06-19T10:14:26.480">
    <pc:sldMkLst xmlns:pc="http://schemas.microsoft.com/office/powerpoint/2013/main/command">
      <pc:docMk/>
      <pc:sldMk cId="3794687726" sldId="259"/>
    </pc:sldMkLst>
    <p188:txBody>
      <a:bodyPr/>
      <a:lstStyle/>
      <a:p>
        <a:r>
          <a:rPr lang="ru-RU"/>
          <a:t>Correct answers:
1. make friends
2. get on well with
3. share
4. cheer
5. up
6. share
7. with
8. had
9. fun
10. fell
11. out
12. with
13. have
14. in
15. common
16. with
17. hang
18. out</a:t>
        </a:r>
      </a:p>
    </p188:txBody>
  </p188:cm>
</p188:cmLst>
</file>

<file path=ppt/comments/modernComment_106_B60F82E1.xml><?xml version="1.0" encoding="utf-8"?>
<p188:cmLst xmlns:a="http://schemas.openxmlformats.org/drawingml/2006/main" xmlns:r="http://schemas.openxmlformats.org/officeDocument/2006/relationships" xmlns:p188="http://schemas.microsoft.com/office/powerpoint/2018/8/main">
  <p188:cm id="{76F9D38A-43F6-4C78-B45C-74110DE3C2FF}" authorId="{46BD79BD-53B1-2BC6-68D2-2B27F66D3963}" created="2023-06-19T10:29:52.735">
    <ac:deMkLst xmlns:ac="http://schemas.microsoft.com/office/drawing/2013/main/command">
      <pc:docMk xmlns:pc="http://schemas.microsoft.com/office/powerpoint/2013/main/command"/>
      <pc:sldMk xmlns:pc="http://schemas.microsoft.com/office/powerpoint/2013/main/command" cId="3054469857" sldId="262"/>
      <ac:spMk id="3" creationId="{040BA0E8-6E37-DE1D-31BB-D178A5A23F57}"/>
    </ac:deMkLst>
    <p188:txBody>
      <a:bodyPr/>
      <a:lstStyle/>
      <a:p>
        <a:r>
          <a:rPr lang="ru-RU"/>
          <a:t>Correct answers:
1. f
2. e
3. g
4. a
5. b
6. h
7. c
8. d</a:t>
        </a:r>
      </a:p>
    </p188:txBody>
  </p188:cm>
</p188:cmLst>
</file>

<file path=ppt/comments/modernComment_107_B56823AF.xml><?xml version="1.0" encoding="utf-8"?>
<p188:cmLst xmlns:a="http://schemas.openxmlformats.org/drawingml/2006/main" xmlns:r="http://schemas.openxmlformats.org/officeDocument/2006/relationships" xmlns:p188="http://schemas.microsoft.com/office/powerpoint/2018/8/main">
  <p188:cm id="{F2239C6C-2C0C-4DB5-9915-70D5ABB1B2E6}" authorId="{46BD79BD-53B1-2BC6-68D2-2B27F66D3963}" created="2023-06-19T11:01:12.333">
    <ac:deMkLst xmlns:ac="http://schemas.microsoft.com/office/drawing/2013/main/command">
      <pc:docMk xmlns:pc="http://schemas.microsoft.com/office/powerpoint/2013/main/command"/>
      <pc:sldMk xmlns:pc="http://schemas.microsoft.com/office/powerpoint/2013/main/command" cId="3043500975" sldId="263"/>
      <ac:spMk id="3" creationId="{926F520A-3CE2-1F24-B7F6-1005A8323020}"/>
    </ac:deMkLst>
    <p188:txBody>
      <a:bodyPr/>
      <a:lstStyle/>
      <a:p>
        <a:r>
          <a:rPr lang="ru-RU"/>
          <a:t>1. d
2. j
3. f
4. h
5. e
6. g
7. i
8. l
9. b
10. a
11. c
12. 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848CF-5801-4AA2-9849-045CB9E01A51}" type="datetimeFigureOut">
              <a:rPr lang="ru-RU" smtClean="0"/>
              <a:t>15.09.2023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4B63D-421B-4319-9485-19523F6EE711}" type="slidenum">
              <a:rPr lang="ru-RU" smtClean="0"/>
              <a:t>‹#›</a:t>
            </a:fld>
            <a:endParaRPr lang="ru-RU"/>
          </a:p>
        </p:txBody>
      </p:sp>
    </p:spTree>
    <p:extLst>
      <p:ext uri="{BB962C8B-B14F-4D97-AF65-F5344CB8AC3E}">
        <p14:creationId xmlns:p14="http://schemas.microsoft.com/office/powerpoint/2010/main" val="38818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84B63D-421B-4319-9485-19523F6EE711}" type="slidenum">
              <a:rPr lang="ru-RU" smtClean="0"/>
              <a:t>6</a:t>
            </a:fld>
            <a:endParaRPr lang="ru-RU"/>
          </a:p>
        </p:txBody>
      </p:sp>
    </p:spTree>
    <p:extLst>
      <p:ext uri="{BB962C8B-B14F-4D97-AF65-F5344CB8AC3E}">
        <p14:creationId xmlns:p14="http://schemas.microsoft.com/office/powerpoint/2010/main" val="22687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Gateway B1 SB Unit 8</a:t>
            </a:r>
            <a:endParaRPr lang="ru-RU" dirty="0"/>
          </a:p>
        </p:txBody>
      </p:sp>
      <p:sp>
        <p:nvSpPr>
          <p:cNvPr id="4" name="Номер слайда 3"/>
          <p:cNvSpPr>
            <a:spLocks noGrp="1"/>
          </p:cNvSpPr>
          <p:nvPr>
            <p:ph type="sldNum" sz="quarter" idx="5"/>
          </p:nvPr>
        </p:nvSpPr>
        <p:spPr/>
        <p:txBody>
          <a:bodyPr/>
          <a:lstStyle/>
          <a:p>
            <a:fld id="{6884B63D-421B-4319-9485-19523F6EE711}" type="slidenum">
              <a:rPr lang="ru-RU" smtClean="0"/>
              <a:t>8</a:t>
            </a:fld>
            <a:endParaRPr lang="ru-RU"/>
          </a:p>
        </p:txBody>
      </p:sp>
    </p:spTree>
    <p:extLst>
      <p:ext uri="{BB962C8B-B14F-4D97-AF65-F5344CB8AC3E}">
        <p14:creationId xmlns:p14="http://schemas.microsoft.com/office/powerpoint/2010/main" val="105606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84B63D-421B-4319-9485-19523F6EE711}" type="slidenum">
              <a:rPr lang="ru-RU" smtClean="0"/>
              <a:t>10</a:t>
            </a:fld>
            <a:endParaRPr lang="ru-RU"/>
          </a:p>
        </p:txBody>
      </p:sp>
    </p:spTree>
    <p:extLst>
      <p:ext uri="{BB962C8B-B14F-4D97-AF65-F5344CB8AC3E}">
        <p14:creationId xmlns:p14="http://schemas.microsoft.com/office/powerpoint/2010/main" val="221159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2F506EA-9D5D-4A36-985E-82CCC40063D5}" type="datetimeFigureOut">
              <a:rPr lang="ru-RU" smtClean="0"/>
              <a:t>15.09.2023</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8D9332F-9B02-445C-A0EF-703DC8719EE7}"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8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506EA-9D5D-4A36-985E-82CCC40063D5}" type="datetimeFigureOut">
              <a:rPr lang="ru-RU" smtClean="0"/>
              <a:t>15.09.2023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244248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506EA-9D5D-4A36-985E-82CCC40063D5}" type="datetimeFigureOut">
              <a:rPr lang="ru-RU" smtClean="0"/>
              <a:t>15.09.2023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132256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506EA-9D5D-4A36-985E-82CCC40063D5}" type="datetimeFigureOut">
              <a:rPr lang="ru-RU" smtClean="0"/>
              <a:t>15.09.2023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95676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F506EA-9D5D-4A36-985E-82CCC40063D5}" type="datetimeFigureOut">
              <a:rPr lang="ru-RU" smtClean="0"/>
              <a:t>15.09.2023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D9332F-9B02-445C-A0EF-703DC8719EE7}"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8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F506EA-9D5D-4A36-985E-82CCC40063D5}" type="datetimeFigureOut">
              <a:rPr lang="ru-RU" smtClean="0"/>
              <a:t>15.09.2023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230963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F506EA-9D5D-4A36-985E-82CCC40063D5}" type="datetimeFigureOut">
              <a:rPr lang="ru-RU" smtClean="0"/>
              <a:t>15.09.2023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276879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F506EA-9D5D-4A36-985E-82CCC40063D5}" type="datetimeFigureOut">
              <a:rPr lang="ru-RU" smtClean="0"/>
              <a:t>15.09.2023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9413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506EA-9D5D-4A36-985E-82CCC40063D5}" type="datetimeFigureOut">
              <a:rPr lang="ru-RU" smtClean="0"/>
              <a:t>15.09.2023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189473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2F506EA-9D5D-4A36-985E-82CCC40063D5}" type="datetimeFigureOut">
              <a:rPr lang="ru-RU" smtClean="0"/>
              <a:t>15.09.2023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311702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2F506EA-9D5D-4A36-985E-82CCC40063D5}" type="datetimeFigureOut">
              <a:rPr lang="ru-RU" smtClean="0"/>
              <a:t>15.09.2023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D9332F-9B02-445C-A0EF-703DC8719EE7}" type="slidenum">
              <a:rPr lang="ru-RU" smtClean="0"/>
              <a:t>‹#›</a:t>
            </a:fld>
            <a:endParaRPr lang="ru-RU"/>
          </a:p>
        </p:txBody>
      </p:sp>
    </p:spTree>
    <p:extLst>
      <p:ext uri="{BB962C8B-B14F-4D97-AF65-F5344CB8AC3E}">
        <p14:creationId xmlns:p14="http://schemas.microsoft.com/office/powerpoint/2010/main" val="243882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2F506EA-9D5D-4A36-985E-82CCC40063D5}" type="datetimeFigureOut">
              <a:rPr lang="ru-RU" smtClean="0"/>
              <a:t>15.09.2023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8D9332F-9B02-445C-A0EF-703DC8719EE7}" type="slidenum">
              <a:rPr lang="ru-RU" smtClean="0"/>
              <a:t>‹#›</a:t>
            </a:fld>
            <a:endParaRPr lang="ru-RU"/>
          </a:p>
        </p:txBody>
      </p:sp>
    </p:spTree>
    <p:extLst>
      <p:ext uri="{BB962C8B-B14F-4D97-AF65-F5344CB8AC3E}">
        <p14:creationId xmlns:p14="http://schemas.microsoft.com/office/powerpoint/2010/main" val="30962685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2_C0A890C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6_B60F82E1.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E22E56EE.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07_B56823AF.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8203" y="2018805"/>
            <a:ext cx="6302687" cy="1077218"/>
          </a:xfrm>
          <a:prstGeom prst="rect">
            <a:avLst/>
          </a:prstGeom>
          <a:noFill/>
        </p:spPr>
        <p:txBody>
          <a:bodyPr wrap="none" rtlCol="0">
            <a:spAutoFit/>
          </a:bodyPr>
          <a:lstStyle/>
          <a:p>
            <a:r>
              <a:rPr lang="ru-RU" sz="3200" b="1" dirty="0" smtClean="0">
                <a:solidFill>
                  <a:schemeClr val="tx1">
                    <a:lumMod val="85000"/>
                    <a:lumOff val="15000"/>
                  </a:schemeClr>
                </a:solidFill>
              </a:rPr>
              <a:t>в </a:t>
            </a:r>
            <a:r>
              <a:rPr lang="ru-RU" sz="3200" b="1" dirty="0" smtClean="0">
                <a:solidFill>
                  <a:schemeClr val="tx1">
                    <a:lumMod val="85000"/>
                    <a:lumOff val="15000"/>
                  </a:schemeClr>
                </a:solidFill>
                <a:latin typeface="+mj-lt"/>
              </a:rPr>
              <a:t>9 классе для подготовки к ОГЭ</a:t>
            </a:r>
            <a:endParaRPr lang="en-US" sz="3200" b="1" dirty="0" smtClean="0">
              <a:solidFill>
                <a:schemeClr val="tx1">
                  <a:lumMod val="85000"/>
                  <a:lumOff val="15000"/>
                </a:schemeClr>
              </a:solidFill>
              <a:latin typeface="+mj-lt"/>
            </a:endParaRPr>
          </a:p>
          <a:p>
            <a:pPr algn="ctr"/>
            <a:r>
              <a:rPr lang="ru-RU" sz="3200" b="1" dirty="0" smtClean="0">
                <a:solidFill>
                  <a:schemeClr val="tx1">
                    <a:lumMod val="85000"/>
                    <a:lumOff val="15000"/>
                  </a:schemeClr>
                </a:solidFill>
                <a:latin typeface="+mj-lt"/>
              </a:rPr>
              <a:t> по теме</a:t>
            </a:r>
            <a:r>
              <a:rPr lang="en-US" sz="3200" b="1" dirty="0" smtClean="0">
                <a:solidFill>
                  <a:schemeClr val="tx1">
                    <a:lumMod val="85000"/>
                    <a:lumOff val="15000"/>
                  </a:schemeClr>
                </a:solidFill>
                <a:latin typeface="+mj-lt"/>
              </a:rPr>
              <a:t> </a:t>
            </a:r>
            <a:r>
              <a:rPr lang="en-US" sz="3200" b="1" dirty="0" smtClean="0">
                <a:solidFill>
                  <a:schemeClr val="tx1">
                    <a:lumMod val="85000"/>
                    <a:lumOff val="15000"/>
                  </a:schemeClr>
                </a:solidFill>
              </a:rPr>
              <a:t>“Friendship</a:t>
            </a:r>
            <a:r>
              <a:rPr lang="en-US" dirty="0" smtClean="0"/>
              <a:t>”</a:t>
            </a:r>
            <a:r>
              <a:rPr lang="ru-RU" dirty="0" smtClean="0"/>
              <a:t> </a:t>
            </a:r>
            <a:endParaRPr lang="ru-RU" dirty="0"/>
          </a:p>
        </p:txBody>
      </p:sp>
      <p:sp>
        <p:nvSpPr>
          <p:cNvPr id="3" name="TextBox 2"/>
          <p:cNvSpPr txBox="1"/>
          <p:nvPr/>
        </p:nvSpPr>
        <p:spPr>
          <a:xfrm>
            <a:off x="1151906" y="1341912"/>
            <a:ext cx="11061972" cy="584775"/>
          </a:xfrm>
          <a:prstGeom prst="rect">
            <a:avLst/>
          </a:prstGeom>
          <a:noFill/>
        </p:spPr>
        <p:txBody>
          <a:bodyPr wrap="square" rtlCol="0">
            <a:spAutoFit/>
          </a:bodyPr>
          <a:lstStyle/>
          <a:p>
            <a:r>
              <a:rPr lang="ru-RU" sz="3200" b="1" dirty="0" smtClean="0"/>
              <a:t>Методическая разработка к уроку английского языка</a:t>
            </a:r>
            <a:endParaRPr lang="ru-RU" sz="3200" b="1" dirty="0"/>
          </a:p>
        </p:txBody>
      </p:sp>
      <p:sp>
        <p:nvSpPr>
          <p:cNvPr id="4" name="TextBox 3"/>
          <p:cNvSpPr txBox="1"/>
          <p:nvPr/>
        </p:nvSpPr>
        <p:spPr>
          <a:xfrm>
            <a:off x="6816436" y="4560125"/>
            <a:ext cx="4987637" cy="646331"/>
          </a:xfrm>
          <a:prstGeom prst="rect">
            <a:avLst/>
          </a:prstGeom>
          <a:noFill/>
        </p:spPr>
        <p:txBody>
          <a:bodyPr wrap="square" rtlCol="0">
            <a:spAutoFit/>
          </a:bodyPr>
          <a:lstStyle/>
          <a:p>
            <a:r>
              <a:rPr lang="ru-RU" dirty="0" smtClean="0"/>
              <a:t>Автор: Фомина Наталия Николаевна,</a:t>
            </a:r>
          </a:p>
          <a:p>
            <a:r>
              <a:rPr lang="ru-RU" dirty="0"/>
              <a:t>у</a:t>
            </a:r>
            <a:r>
              <a:rPr lang="ru-RU" dirty="0" smtClean="0"/>
              <a:t>читель английского языка МАОУ «Лицей №3»</a:t>
            </a:r>
            <a:endParaRPr lang="ru-RU" dirty="0"/>
          </a:p>
        </p:txBody>
      </p:sp>
    </p:spTree>
    <p:extLst>
      <p:ext uri="{BB962C8B-B14F-4D97-AF65-F5344CB8AC3E}">
        <p14:creationId xmlns:p14="http://schemas.microsoft.com/office/powerpoint/2010/main" val="107234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52965-4FDD-0B8F-AD73-EBD66B33AE07}"/>
              </a:ext>
            </a:extLst>
          </p:cNvPr>
          <p:cNvSpPr>
            <a:spLocks noGrp="1"/>
          </p:cNvSpPr>
          <p:nvPr>
            <p:ph type="title"/>
          </p:nvPr>
        </p:nvSpPr>
        <p:spPr>
          <a:xfrm>
            <a:off x="352425" y="-173048"/>
            <a:ext cx="10515600" cy="1325563"/>
          </a:xfrm>
        </p:spPr>
        <p:txBody>
          <a:bodyPr/>
          <a:lstStyle/>
          <a:p>
            <a:r>
              <a:rPr lang="en-US" dirty="0"/>
              <a:t>Exam task </a:t>
            </a:r>
            <a:endParaRPr lang="ru-RU" dirty="0"/>
          </a:p>
        </p:txBody>
      </p:sp>
      <p:sp>
        <p:nvSpPr>
          <p:cNvPr id="4" name="TextBox 3">
            <a:extLst>
              <a:ext uri="{FF2B5EF4-FFF2-40B4-BE49-F238E27FC236}">
                <a16:creationId xmlns:a16="http://schemas.microsoft.com/office/drawing/2014/main" id="{DBA4E184-A522-72D7-C675-8E994DA3840A}"/>
              </a:ext>
            </a:extLst>
          </p:cNvPr>
          <p:cNvSpPr txBox="1"/>
          <p:nvPr/>
        </p:nvSpPr>
        <p:spPr>
          <a:xfrm>
            <a:off x="352425" y="674400"/>
            <a:ext cx="11487150" cy="5693866"/>
          </a:xfrm>
          <a:prstGeom prst="rect">
            <a:avLst/>
          </a:prstGeom>
          <a:noFill/>
        </p:spPr>
        <p:txBody>
          <a:bodyPr wrap="square">
            <a:spAutoFit/>
          </a:bodyPr>
          <a:lstStyle/>
          <a:p>
            <a:pPr marL="514350" indent="-514350">
              <a:buAutoNum type="arabicPeriod"/>
            </a:pPr>
            <a:r>
              <a:rPr lang="en-US" sz="2800" dirty="0"/>
              <a:t>What is your best friend like?</a:t>
            </a:r>
          </a:p>
          <a:p>
            <a:r>
              <a:rPr lang="en-US" sz="2800" i="1" dirty="0"/>
              <a:t>And/ person/ best/ kind /Natasha /a /my/ friendly/ is /friend</a:t>
            </a:r>
            <a:r>
              <a:rPr lang="en-US" sz="2800" dirty="0"/>
              <a:t>.</a:t>
            </a:r>
          </a:p>
          <a:p>
            <a:r>
              <a:rPr lang="en-US" sz="2800" dirty="0"/>
              <a:t>2. Where did you and your friend meet for the first time?</a:t>
            </a:r>
          </a:p>
          <a:p>
            <a:r>
              <a:rPr lang="en-US" sz="2800" i="1" dirty="0"/>
              <a:t>Friends/in/we/company/our/met/a/of/common/first.</a:t>
            </a:r>
          </a:p>
          <a:p>
            <a:r>
              <a:rPr lang="en-US" sz="2800" dirty="0"/>
              <a:t>3. How often do you see each other?</a:t>
            </a:r>
          </a:p>
          <a:p>
            <a:r>
              <a:rPr lang="en-US" sz="2800" i="1" dirty="0"/>
              <a:t>Almost/each/we/every/ see/weekend/other . A/we/walk together/for/go/.</a:t>
            </a:r>
          </a:p>
          <a:p>
            <a:r>
              <a:rPr lang="en-US" sz="2800" dirty="0"/>
              <a:t>4. What do you like to do together?</a:t>
            </a:r>
          </a:p>
          <a:p>
            <a:r>
              <a:rPr lang="en-US" sz="2800" i="1" dirty="0"/>
              <a:t>Video/and/we/out/watch/clips/hang/together/a lot </a:t>
            </a:r>
            <a:r>
              <a:rPr lang="en-US" sz="2800" dirty="0"/>
              <a:t>. </a:t>
            </a:r>
          </a:p>
          <a:p>
            <a:r>
              <a:rPr lang="en-US" sz="2800" dirty="0"/>
              <a:t>5. What career is your best friend going to follow?</a:t>
            </a:r>
          </a:p>
          <a:p>
            <a:r>
              <a:rPr lang="en-US" sz="2800" i="1" dirty="0"/>
              <a:t>Well, I’m not sure, is/going/be/I/designer/she/a/but/fashion/to/guess.</a:t>
            </a:r>
          </a:p>
          <a:p>
            <a:r>
              <a:rPr lang="en-US" sz="2800" dirty="0"/>
              <a:t>6. What would you recommend to a teenager who wants to be a good friend?</a:t>
            </a:r>
          </a:p>
          <a:p>
            <a:r>
              <a:rPr lang="en-US" sz="2800" i="1" dirty="0"/>
              <a:t>In my view, to be a good friend, their/should/up/a teenager/cheer/ friend them/moments/in/and/sad/comfort/.</a:t>
            </a:r>
          </a:p>
        </p:txBody>
      </p:sp>
    </p:spTree>
    <p:extLst>
      <p:ext uri="{BB962C8B-B14F-4D97-AF65-F5344CB8AC3E}">
        <p14:creationId xmlns:p14="http://schemas.microsoft.com/office/powerpoint/2010/main" val="267374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EBF4FD-95C5-31DD-511F-E17298D0079C}"/>
              </a:ext>
            </a:extLst>
          </p:cNvPr>
          <p:cNvSpPr txBox="1"/>
          <p:nvPr/>
        </p:nvSpPr>
        <p:spPr>
          <a:xfrm>
            <a:off x="261257" y="870857"/>
            <a:ext cx="11451771" cy="5731890"/>
          </a:xfrm>
          <a:prstGeom prst="rect">
            <a:avLst/>
          </a:prstGeom>
          <a:noFill/>
        </p:spPr>
        <p:txBody>
          <a:bodyPr wrap="square">
            <a:spAutoFit/>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From: Ann@mail.uk</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Russian_friend@oge.ru</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Subject: My best friend</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Oh, my friend is so charming! Everybody in the class is ready to help her. But, you know, I sometimes think she’s just using people to get what she wants.</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kind of person is your best friend? When and where did you meet? How do you spend time together?…</a:t>
            </a:r>
          </a:p>
          <a:p>
            <a:pPr>
              <a:lnSpc>
                <a:spcPct val="107000"/>
              </a:lnSpc>
              <a:spcAft>
                <a:spcPts val="80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Write a message to Ann and answer her 3 questions.</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Write 100–120 words.</a:t>
            </a:r>
          </a:p>
          <a:p>
            <a:pPr>
              <a:lnSpc>
                <a:spcPct val="107000"/>
              </a:lnSpc>
              <a:spcAft>
                <a:spcPts val="80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the rules of letter writing.</a:t>
            </a:r>
            <a:endParaRPr lang="ru-RU"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D8891C-56A4-A4BF-CE15-53339C42390F}"/>
              </a:ext>
            </a:extLst>
          </p:cNvPr>
          <p:cNvSpPr txBox="1"/>
          <p:nvPr/>
        </p:nvSpPr>
        <p:spPr>
          <a:xfrm>
            <a:off x="261257" y="255253"/>
            <a:ext cx="4325257" cy="701731"/>
          </a:xfrm>
          <a:prstGeom prst="rect">
            <a:avLst/>
          </a:prstGeom>
          <a:noFill/>
        </p:spPr>
        <p:txBody>
          <a:bodyPr wrap="square" rtlCol="0">
            <a:spAutoFit/>
          </a:bodyPr>
          <a:lstStyle/>
          <a:p>
            <a:pPr defTabSz="914400">
              <a:lnSpc>
                <a:spcPct val="90000"/>
              </a:lnSpc>
              <a:spcBef>
                <a:spcPct val="0"/>
              </a:spcBef>
            </a:pPr>
            <a:r>
              <a:rPr lang="en-US" sz="4400" b="1" dirty="0">
                <a:solidFill>
                  <a:schemeClr val="accent1"/>
                </a:solidFill>
                <a:latin typeface="+mj-lt"/>
                <a:ea typeface="+mj-ea"/>
                <a:cs typeface="+mj-cs"/>
              </a:rPr>
              <a:t>Exam task 35</a:t>
            </a:r>
            <a:endParaRPr lang="ru-RU" sz="4400" b="1" dirty="0">
              <a:solidFill>
                <a:schemeClr val="accent1"/>
              </a:solidFill>
              <a:latin typeface="+mj-lt"/>
              <a:ea typeface="+mj-ea"/>
              <a:cs typeface="+mj-cs"/>
            </a:endParaRPr>
          </a:p>
        </p:txBody>
      </p:sp>
    </p:spTree>
    <p:extLst>
      <p:ext uri="{BB962C8B-B14F-4D97-AF65-F5344CB8AC3E}">
        <p14:creationId xmlns:p14="http://schemas.microsoft.com/office/powerpoint/2010/main" val="55287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4929BC1-F2E4-32A1-F4C8-33493A286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891" y="312981"/>
            <a:ext cx="3645315" cy="2430210"/>
          </a:xfrm>
          <a:prstGeom prst="rect">
            <a:avLst/>
          </a:prstGeom>
          <a:ln>
            <a:noFill/>
          </a:ln>
          <a:effectLst>
            <a:outerShdw blurRad="292100" dist="139700" dir="2700000" algn="tl" rotWithShape="0">
              <a:srgbClr val="333333">
                <a:alpha val="65000"/>
              </a:srgbClr>
            </a:outerShdw>
          </a:effectLst>
        </p:spPr>
      </p:pic>
      <p:pic>
        <p:nvPicPr>
          <p:cNvPr id="4" name="Рисунок 3">
            <a:extLst>
              <a:ext uri="{FF2B5EF4-FFF2-40B4-BE49-F238E27FC236}">
                <a16:creationId xmlns:a16="http://schemas.microsoft.com/office/drawing/2014/main" id="{3D758568-E76F-9EDE-D942-066020B2B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4593" y="312981"/>
            <a:ext cx="4071516" cy="2715668"/>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A3F12E63-B95F-3B36-3C81-BF73616F1A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215" y="2890542"/>
            <a:ext cx="3645317" cy="2430211"/>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30610287-2EA1-4730-CF78-D9FB4FDC0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7408" y="2948599"/>
            <a:ext cx="3672804" cy="244853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E3F838CC-F7E7-098F-B785-52A90FA9A9B4}"/>
              </a:ext>
            </a:extLst>
          </p:cNvPr>
          <p:cNvSpPr txBox="1"/>
          <p:nvPr/>
        </p:nvSpPr>
        <p:spPr>
          <a:xfrm>
            <a:off x="4417408" y="187048"/>
            <a:ext cx="3298976" cy="769441"/>
          </a:xfrm>
          <a:prstGeom prst="rect">
            <a:avLst/>
          </a:prstGeom>
          <a:noFill/>
        </p:spPr>
        <p:txBody>
          <a:bodyPr wrap="square" rtlCol="0">
            <a:spAutoFit/>
          </a:bodyPr>
          <a:lstStyle/>
          <a:p>
            <a:r>
              <a:rPr lang="en-US" sz="4400" dirty="0">
                <a:latin typeface="Algerian" panose="04020705040A02060702" pitchFamily="82" charset="0"/>
              </a:rPr>
              <a:t>Friendship</a:t>
            </a:r>
            <a:endParaRPr lang="ru-RU" sz="4400" dirty="0"/>
          </a:p>
        </p:txBody>
      </p:sp>
      <p:pic>
        <p:nvPicPr>
          <p:cNvPr id="8" name="Рисунок 7">
            <a:extLst>
              <a:ext uri="{FF2B5EF4-FFF2-40B4-BE49-F238E27FC236}">
                <a16:creationId xmlns:a16="http://schemas.microsoft.com/office/drawing/2014/main" id="{5317ACE8-E1DB-8ECA-E18A-3E90950AE0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6298" y="927843"/>
            <a:ext cx="2875530" cy="1917699"/>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DDA3EFE0-F798-ACCD-F1A6-A9E5790223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62789" y="3119615"/>
            <a:ext cx="2223243" cy="335162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9D7DB168-E8BA-639D-9794-E957FC064791}"/>
              </a:ext>
            </a:extLst>
          </p:cNvPr>
          <p:cNvSpPr txBox="1"/>
          <p:nvPr/>
        </p:nvSpPr>
        <p:spPr>
          <a:xfrm>
            <a:off x="345891" y="5430044"/>
            <a:ext cx="9062193"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Talk about one of your friends. Give as much detail as possible about appearance, personality, when you first met, and what kinds of things you do together.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97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4A178A-3205-3154-378E-B04732F97F18}"/>
              </a:ext>
            </a:extLst>
          </p:cNvPr>
          <p:cNvSpPr txBox="1"/>
          <p:nvPr/>
        </p:nvSpPr>
        <p:spPr>
          <a:xfrm>
            <a:off x="420914" y="452735"/>
            <a:ext cx="9202057" cy="1754326"/>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Complete the sentences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A best friend is .............</a:t>
            </a:r>
          </a:p>
          <a:p>
            <a:r>
              <a:rPr lang="en-US" sz="2800" dirty="0">
                <a:latin typeface="Times New Roman" panose="02020603050405020304" pitchFamily="18" charset="0"/>
                <a:cs typeface="Times New Roman" panose="02020603050405020304" pitchFamily="18" charset="0"/>
              </a:rPr>
              <a:t>2. A best friend is a person who always ......................</a:t>
            </a:r>
          </a:p>
          <a:p>
            <a:r>
              <a:rPr lang="en-US" sz="2800" dirty="0">
                <a:latin typeface="Times New Roman" panose="02020603050405020304" pitchFamily="18" charset="0"/>
                <a:cs typeface="Times New Roman" panose="02020603050405020304" pitchFamily="18" charset="0"/>
              </a:rPr>
              <a:t>3. A best friends is  a person who never .......................</a:t>
            </a:r>
            <a:endParaRPr lang="ru-RU"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9101F91-E5FE-DA05-6F9D-8B36D6DEEF35}"/>
              </a:ext>
            </a:extLst>
          </p:cNvPr>
          <p:cNvSpPr txBox="1"/>
          <p:nvPr/>
        </p:nvSpPr>
        <p:spPr>
          <a:xfrm>
            <a:off x="5021942" y="2670628"/>
            <a:ext cx="6691086" cy="4062651"/>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Use the following ideas: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Tell secrets to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Talk about </a:t>
            </a:r>
            <a:r>
              <a:rPr lang="en-US" sz="2400" dirty="0" err="1">
                <a:latin typeface="Times New Roman" panose="02020603050405020304" pitchFamily="18" charset="0"/>
                <a:cs typeface="Times New Roman" panose="02020603050405020304" pitchFamily="18" charset="0"/>
              </a:rPr>
              <a:t>smb</a:t>
            </a:r>
            <a:r>
              <a:rPr lang="en-US" sz="2400" dirty="0">
                <a:latin typeface="Times New Roman" panose="02020603050405020304" pitchFamily="18" charset="0"/>
                <a:cs typeface="Times New Roman" panose="02020603050405020304" pitchFamily="18" charset="0"/>
              </a:rPr>
              <a:t> behind their back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Have things in common with</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Remember </a:t>
            </a:r>
            <a:r>
              <a:rPr lang="en-US" sz="2400" dirty="0" err="1">
                <a:latin typeface="Times New Roman" panose="02020603050405020304" pitchFamily="18" charset="0"/>
                <a:cs typeface="Times New Roman" panose="02020603050405020304" pitchFamily="18" charset="0"/>
              </a:rPr>
              <a:t>smb’s</a:t>
            </a:r>
            <a:r>
              <a:rPr lang="en-US" sz="2400" dirty="0">
                <a:latin typeface="Times New Roman" panose="02020603050405020304" pitchFamily="18" charset="0"/>
                <a:cs typeface="Times New Roman" panose="02020603050405020304" pitchFamily="18" charset="0"/>
              </a:rPr>
              <a:t> birthday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Make </a:t>
            </a:r>
            <a:r>
              <a:rPr lang="en-US" sz="2400" dirty="0" err="1">
                <a:latin typeface="Times New Roman" panose="02020603050405020304" pitchFamily="18" charset="0"/>
                <a:cs typeface="Times New Roman" panose="02020603050405020304" pitchFamily="18" charset="0"/>
              </a:rPr>
              <a:t>smb</a:t>
            </a:r>
            <a:r>
              <a:rPr lang="en-US" sz="2400" dirty="0">
                <a:latin typeface="Times New Roman" panose="02020603050405020304" pitchFamily="18" charset="0"/>
                <a:cs typeface="Times New Roman" panose="02020603050405020304" pitchFamily="18" charset="0"/>
              </a:rPr>
              <a:t> laugh when they are upset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Try to change </a:t>
            </a:r>
            <a:r>
              <a:rPr lang="en-US" sz="2400" dirty="0" err="1">
                <a:latin typeface="Times New Roman" panose="02020603050405020304" pitchFamily="18" charset="0"/>
                <a:cs typeface="Times New Roman" panose="02020603050405020304" pitchFamily="18" charset="0"/>
              </a:rPr>
              <a:t>smb</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a promise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Help </a:t>
            </a:r>
            <a:r>
              <a:rPr lang="en-US" sz="2400" dirty="0" err="1">
                <a:latin typeface="Times New Roman" panose="02020603050405020304" pitchFamily="18" charset="0"/>
                <a:cs typeface="Times New Roman" panose="02020603050405020304" pitchFamily="18" charset="0"/>
              </a:rPr>
              <a:t>smb</a:t>
            </a:r>
            <a:r>
              <a:rPr lang="en-US" sz="2400" dirty="0">
                <a:latin typeface="Times New Roman" panose="02020603050405020304" pitchFamily="18" charset="0"/>
                <a:cs typeface="Times New Roman" panose="02020603050405020304" pitchFamily="18" charset="0"/>
              </a:rPr>
              <a:t> when they have a problem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Tell lies</a:t>
            </a:r>
          </a:p>
          <a:p>
            <a:pPr marL="342900" indent="-342900">
              <a:buFont typeface="Arial" panose="020B0604020202020204" pitchFamily="34" charset="0"/>
              <a:buChar char="•"/>
            </a:pPr>
            <a:endParaRPr lang="ru-RU" dirty="0"/>
          </a:p>
        </p:txBody>
      </p:sp>
      <p:pic>
        <p:nvPicPr>
          <p:cNvPr id="5" name="Рисунок 4">
            <a:extLst>
              <a:ext uri="{FF2B5EF4-FFF2-40B4-BE49-F238E27FC236}">
                <a16:creationId xmlns:a16="http://schemas.microsoft.com/office/drawing/2014/main" id="{BF9BE1C6-2981-39CD-EAB7-5E66669AAE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506" y="2487624"/>
            <a:ext cx="4177208" cy="3412995"/>
          </a:xfrm>
          <a:prstGeom prst="rect">
            <a:avLst/>
          </a:prstGeom>
          <a:ln>
            <a:noFill/>
          </a:ln>
          <a:effectLst>
            <a:outerShdw blurRad="292100" dist="139700" dir="2700000" algn="tl" rotWithShape="0">
              <a:srgbClr val="333333">
                <a:alpha val="65000"/>
              </a:srgbClr>
            </a:outerShdw>
          </a:effectLst>
        </p:spPr>
      </p:pic>
      <p:pic>
        <p:nvPicPr>
          <p:cNvPr id="1026" name="Picture 2">
            <a:extLst>
              <a:ext uri="{FF2B5EF4-FFF2-40B4-BE49-F238E27FC236}">
                <a16:creationId xmlns:a16="http://schemas.microsoft.com/office/drawing/2014/main" id="{CEAD771C-731F-6C81-EEE5-0745110D25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7485" y="523786"/>
            <a:ext cx="3286009" cy="2188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05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B97C46-6C0B-6BD4-1BDB-96230AB7B50F}"/>
              </a:ext>
            </a:extLst>
          </p:cNvPr>
          <p:cNvSpPr txBox="1"/>
          <p:nvPr/>
        </p:nvSpPr>
        <p:spPr>
          <a:xfrm>
            <a:off x="642938" y="1042988"/>
            <a:ext cx="3929062" cy="4524315"/>
          </a:xfrm>
          <a:prstGeom prst="rect">
            <a:avLst/>
          </a:prstGeom>
          <a:noFill/>
        </p:spPr>
        <p:txBody>
          <a:bodyPr wrap="square">
            <a:spAutoFit/>
          </a:bodyPr>
          <a:lstStyle/>
          <a:p>
            <a:r>
              <a:rPr lang="en-US" sz="2800" u="sng" dirty="0">
                <a:latin typeface="Times New Roman" panose="02020603050405020304" pitchFamily="18" charset="0"/>
                <a:cs typeface="Times New Roman" panose="02020603050405020304" pitchFamily="18" charset="0"/>
              </a:rPr>
              <a:t>Words:</a:t>
            </a:r>
          </a:p>
          <a:p>
            <a:r>
              <a:rPr lang="en-US" sz="2800" dirty="0">
                <a:latin typeface="Times New Roman" panose="02020603050405020304" pitchFamily="18" charset="0"/>
                <a:cs typeface="Times New Roman" panose="02020603050405020304" pitchFamily="18" charset="0"/>
              </a:rPr>
              <a:t>1. make friends</a:t>
            </a:r>
          </a:p>
          <a:p>
            <a:r>
              <a:rPr lang="en-US" sz="2800" dirty="0">
                <a:latin typeface="Times New Roman" panose="02020603050405020304" pitchFamily="18" charset="0"/>
                <a:cs typeface="Times New Roman" panose="02020603050405020304" pitchFamily="18" charset="0"/>
              </a:rPr>
              <a:t>2. share interests</a:t>
            </a:r>
          </a:p>
          <a:p>
            <a:r>
              <a:rPr lang="en-US" sz="2800" dirty="0">
                <a:latin typeface="Times New Roman" panose="02020603050405020304" pitchFamily="18" charset="0"/>
                <a:cs typeface="Times New Roman" panose="02020603050405020304" pitchFamily="18" charset="0"/>
              </a:rPr>
              <a:t>3. get on well with</a:t>
            </a:r>
          </a:p>
          <a:p>
            <a:r>
              <a:rPr lang="en-US" sz="2800" dirty="0">
                <a:latin typeface="Times New Roman" panose="02020603050405020304" pitchFamily="18" charset="0"/>
                <a:cs typeface="Times New Roman" panose="02020603050405020304" pitchFamily="18" charset="0"/>
              </a:rPr>
              <a:t>4. fall out with</a:t>
            </a:r>
          </a:p>
          <a:p>
            <a:r>
              <a:rPr lang="en-US" sz="2800" dirty="0">
                <a:latin typeface="Times New Roman" panose="02020603050405020304" pitchFamily="18" charset="0"/>
                <a:cs typeface="Times New Roman" panose="02020603050405020304" pitchFamily="18" charset="0"/>
              </a:rPr>
              <a:t>5. cheer somebody up</a:t>
            </a:r>
          </a:p>
          <a:p>
            <a:r>
              <a:rPr lang="en-US" sz="2800" dirty="0">
                <a:latin typeface="Times New Roman" panose="02020603050405020304" pitchFamily="18" charset="0"/>
                <a:cs typeface="Times New Roman" panose="02020603050405020304" pitchFamily="18" charset="0"/>
              </a:rPr>
              <a:t>6. have fun together</a:t>
            </a:r>
          </a:p>
          <a:p>
            <a:r>
              <a:rPr lang="en-US" sz="2800" dirty="0">
                <a:latin typeface="Times New Roman" panose="02020603050405020304" pitchFamily="18" charset="0"/>
                <a:cs typeface="Times New Roman" panose="02020603050405020304" pitchFamily="18" charset="0"/>
              </a:rPr>
              <a:t>7. be in common with</a:t>
            </a:r>
          </a:p>
          <a:p>
            <a:r>
              <a:rPr lang="en-US" sz="2800" dirty="0">
                <a:latin typeface="Times New Roman" panose="02020603050405020304" pitchFamily="18" charset="0"/>
                <a:cs typeface="Times New Roman" panose="02020603050405020304" pitchFamily="18" charset="0"/>
              </a:rPr>
              <a:t>8. hang out</a:t>
            </a:r>
          </a:p>
          <a:p>
            <a:endParaRPr lang="en-US" dirty="0"/>
          </a:p>
          <a:p>
            <a:endParaRPr lang="ru-RU" dirty="0"/>
          </a:p>
        </p:txBody>
      </p:sp>
      <p:sp>
        <p:nvSpPr>
          <p:cNvPr id="5" name="TextBox 4">
            <a:extLst>
              <a:ext uri="{FF2B5EF4-FFF2-40B4-BE49-F238E27FC236}">
                <a16:creationId xmlns:a16="http://schemas.microsoft.com/office/drawing/2014/main" id="{54AE381A-20DD-7CED-B16F-9294967EFD4B}"/>
              </a:ext>
            </a:extLst>
          </p:cNvPr>
          <p:cNvSpPr txBox="1"/>
          <p:nvPr/>
        </p:nvSpPr>
        <p:spPr>
          <a:xfrm>
            <a:off x="4659085" y="210026"/>
            <a:ext cx="7329715" cy="6647974"/>
          </a:xfrm>
          <a:prstGeom prst="rect">
            <a:avLst/>
          </a:prstGeom>
          <a:noFill/>
        </p:spPr>
        <p:txBody>
          <a:bodyPr wrap="square">
            <a:spAutoFit/>
          </a:bodyPr>
          <a:lstStyle/>
          <a:p>
            <a:r>
              <a:rPr lang="en-US" sz="2400" u="sng" dirty="0"/>
              <a:t>Definitions:</a:t>
            </a:r>
          </a:p>
          <a:p>
            <a:r>
              <a:rPr lang="en-US" sz="2400" dirty="0"/>
              <a:t>a. to have a good relationship with someone and enjoy each other's company</a:t>
            </a:r>
          </a:p>
          <a:p>
            <a:r>
              <a:rPr lang="en-US" sz="2400" dirty="0"/>
              <a:t>b. to make someone feel happier or more positive when they are feeling sad or down</a:t>
            </a:r>
          </a:p>
          <a:p>
            <a:r>
              <a:rPr lang="en-US" sz="2400" dirty="0"/>
              <a:t>c. to enjoy spending time with someone and engaging in enjoyable activities or experiences</a:t>
            </a:r>
          </a:p>
          <a:p>
            <a:r>
              <a:rPr lang="en-US" sz="2400" dirty="0"/>
              <a:t>d.  to form a relationship with someone based on mutual liking, trust, and support</a:t>
            </a:r>
          </a:p>
          <a:p>
            <a:r>
              <a:rPr lang="en-US" sz="2400" dirty="0"/>
              <a:t>e. to have an argument or disagreement with someone that causes a rift in the relationship</a:t>
            </a:r>
          </a:p>
          <a:p>
            <a:r>
              <a:rPr lang="en-US" sz="2400" dirty="0"/>
              <a:t>f. to have similar hobbies or activities that you both enjoy doing together</a:t>
            </a:r>
          </a:p>
          <a:p>
            <a:r>
              <a:rPr lang="en-US" sz="2400" dirty="0"/>
              <a:t>g. to spend time relaxing or socializing in a casual way, often with friends or acquaintances</a:t>
            </a:r>
          </a:p>
          <a:p>
            <a:r>
              <a:rPr lang="en-US" sz="2400" dirty="0"/>
              <a:t>h. to share similarities or interests with someone or something else</a:t>
            </a:r>
          </a:p>
          <a:p>
            <a:endParaRPr lang="en-US" dirty="0"/>
          </a:p>
        </p:txBody>
      </p:sp>
      <p:sp>
        <p:nvSpPr>
          <p:cNvPr id="2" name="TextBox 1">
            <a:extLst>
              <a:ext uri="{FF2B5EF4-FFF2-40B4-BE49-F238E27FC236}">
                <a16:creationId xmlns:a16="http://schemas.microsoft.com/office/drawing/2014/main" id="{1614D83B-B784-201A-E7B7-EF6A9D163B5E}"/>
              </a:ext>
            </a:extLst>
          </p:cNvPr>
          <p:cNvSpPr txBox="1"/>
          <p:nvPr/>
        </p:nvSpPr>
        <p:spPr>
          <a:xfrm>
            <a:off x="642938" y="404360"/>
            <a:ext cx="3508148" cy="646331"/>
          </a:xfrm>
          <a:prstGeom prst="rect">
            <a:avLst/>
          </a:prstGeom>
          <a:noFill/>
        </p:spPr>
        <p:txBody>
          <a:bodyPr wrap="square" rtlCol="0">
            <a:spAutoFit/>
          </a:bodyPr>
          <a:lstStyle/>
          <a:p>
            <a:r>
              <a:rPr lang="en-US" sz="3600" dirty="0">
                <a:solidFill>
                  <a:schemeClr val="accent1"/>
                </a:solidFill>
                <a:latin typeface="Times New Roman" panose="02020603050405020304" pitchFamily="18" charset="0"/>
                <a:cs typeface="Times New Roman" panose="02020603050405020304" pitchFamily="18" charset="0"/>
              </a:rPr>
              <a:t>Match:</a:t>
            </a:r>
            <a:endParaRPr lang="ru-RU"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72576"/>
      </p:ext>
    </p:extLst>
  </p:cSld>
  <p:clrMapOvr>
    <a:masterClrMapping/>
  </p:clrMapOvr>
  <p:extLst>
    <p:ext uri="{6950BFC3-D8DA-4A85-94F7-54DA5524770B}">
      <p188:commentRel xmlns=""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0CCDA512-94CD-4DB6-7A1E-67ED3B9F0D7A}"/>
              </a:ext>
            </a:extLst>
          </p:cNvPr>
          <p:cNvGraphicFramePr>
            <a:graphicFrameLocks noGrp="1"/>
          </p:cNvGraphicFramePr>
          <p:nvPr>
            <p:extLst>
              <p:ext uri="{D42A27DB-BD31-4B8C-83A1-F6EECF244321}">
                <p14:modId xmlns:p14="http://schemas.microsoft.com/office/powerpoint/2010/main" val="1351069809"/>
              </p:ext>
            </p:extLst>
          </p:nvPr>
        </p:nvGraphicFramePr>
        <p:xfrm>
          <a:off x="1840707" y="1574007"/>
          <a:ext cx="2356529" cy="3541486"/>
        </p:xfrm>
        <a:graphic>
          <a:graphicData uri="http://schemas.openxmlformats.org/drawingml/2006/table">
            <a:tbl>
              <a:tblPr>
                <a:tableStyleId>{69012ECD-51FC-41F1-AA8D-1B2483CD663E}</a:tableStyleId>
              </a:tblPr>
              <a:tblGrid>
                <a:gridCol w="2356529">
                  <a:extLst>
                    <a:ext uri="{9D8B030D-6E8A-4147-A177-3AD203B41FA5}">
                      <a16:colId xmlns:a16="http://schemas.microsoft.com/office/drawing/2014/main" val="1941889564"/>
                    </a:ext>
                  </a:extLst>
                </a:gridCol>
              </a:tblGrid>
              <a:tr h="3541486">
                <a:tc>
                  <a:txBody>
                    <a:bodyPr/>
                    <a:lstStyle/>
                    <a:p>
                      <a:endParaRPr lang="ru-RU" dirty="0">
                        <a:ln>
                          <a:solidFill>
                            <a:schemeClr val="accent1">
                              <a:lumMod val="20000"/>
                              <a:lumOff val="80000"/>
                            </a:schemeClr>
                          </a:solidFill>
                        </a:ln>
                      </a:endParaRPr>
                    </a:p>
                  </a:txBody>
                  <a:tcPr>
                    <a:solidFill>
                      <a:schemeClr val="accent1">
                        <a:lumMod val="20000"/>
                        <a:lumOff val="80000"/>
                      </a:schemeClr>
                    </a:solidFill>
                  </a:tcPr>
                </a:tc>
                <a:extLst>
                  <a:ext uri="{0D108BD9-81ED-4DB2-BD59-A6C34878D82A}">
                    <a16:rowId xmlns:a16="http://schemas.microsoft.com/office/drawing/2014/main" val="2127859444"/>
                  </a:ext>
                </a:extLst>
              </a:tr>
            </a:tbl>
          </a:graphicData>
        </a:graphic>
      </p:graphicFrame>
      <p:graphicFrame>
        <p:nvGraphicFramePr>
          <p:cNvPr id="4" name="Таблица 3">
            <a:extLst>
              <a:ext uri="{FF2B5EF4-FFF2-40B4-BE49-F238E27FC236}">
                <a16:creationId xmlns:a16="http://schemas.microsoft.com/office/drawing/2014/main" id="{D99E7C59-966C-5A9D-EF32-950E3D54B87F}"/>
              </a:ext>
            </a:extLst>
          </p:cNvPr>
          <p:cNvGraphicFramePr>
            <a:graphicFrameLocks noGrp="1"/>
          </p:cNvGraphicFramePr>
          <p:nvPr>
            <p:extLst>
              <p:ext uri="{D42A27DB-BD31-4B8C-83A1-F6EECF244321}">
                <p14:modId xmlns:p14="http://schemas.microsoft.com/office/powerpoint/2010/main" val="841864770"/>
              </p:ext>
            </p:extLst>
          </p:nvPr>
        </p:nvGraphicFramePr>
        <p:xfrm>
          <a:off x="4645705" y="1567543"/>
          <a:ext cx="3008540" cy="3554414"/>
        </p:xfrm>
        <a:graphic>
          <a:graphicData uri="http://schemas.openxmlformats.org/drawingml/2006/table">
            <a:tbl>
              <a:tblPr>
                <a:tableStyleId>{BC89EF96-8CEA-46FF-86C4-4CE0E7609802}</a:tableStyleId>
              </a:tblPr>
              <a:tblGrid>
                <a:gridCol w="3008540">
                  <a:extLst>
                    <a:ext uri="{9D8B030D-6E8A-4147-A177-3AD203B41FA5}">
                      <a16:colId xmlns:a16="http://schemas.microsoft.com/office/drawing/2014/main" val="2072115109"/>
                    </a:ext>
                  </a:extLst>
                </a:gridCol>
              </a:tblGrid>
              <a:tr h="3554414">
                <a:tc>
                  <a:txBody>
                    <a:bodyPr/>
                    <a:lstStyle/>
                    <a:p>
                      <a:endParaRPr lang="ru-RU" dirty="0">
                        <a:ln>
                          <a:solidFill>
                            <a:schemeClr val="accent1">
                              <a:lumMod val="20000"/>
                              <a:lumOff val="80000"/>
                            </a:schemeClr>
                          </a:solidFill>
                        </a:ln>
                        <a:solidFill>
                          <a:schemeClr val="accent1">
                            <a:lumMod val="75000"/>
                          </a:schemeClr>
                        </a:solidFill>
                      </a:endParaRPr>
                    </a:p>
                  </a:txBody>
                  <a:tcPr>
                    <a:solidFill>
                      <a:schemeClr val="accent1">
                        <a:lumMod val="20000"/>
                        <a:lumOff val="80000"/>
                      </a:schemeClr>
                    </a:solidFill>
                  </a:tcPr>
                </a:tc>
                <a:extLst>
                  <a:ext uri="{0D108BD9-81ED-4DB2-BD59-A6C34878D82A}">
                    <a16:rowId xmlns:a16="http://schemas.microsoft.com/office/drawing/2014/main" val="916317021"/>
                  </a:ext>
                </a:extLst>
              </a:tr>
            </a:tbl>
          </a:graphicData>
        </a:graphic>
      </p:graphicFrame>
      <p:sp>
        <p:nvSpPr>
          <p:cNvPr id="5" name="TextBox 4">
            <a:extLst>
              <a:ext uri="{FF2B5EF4-FFF2-40B4-BE49-F238E27FC236}">
                <a16:creationId xmlns:a16="http://schemas.microsoft.com/office/drawing/2014/main" id="{506A8DD7-6084-8841-959D-5DE601E892CD}"/>
              </a:ext>
            </a:extLst>
          </p:cNvPr>
          <p:cNvSpPr txBox="1"/>
          <p:nvPr/>
        </p:nvSpPr>
        <p:spPr>
          <a:xfrm>
            <a:off x="4727575" y="1643054"/>
            <a:ext cx="2844800"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Right:</a:t>
            </a:r>
          </a:p>
          <a:p>
            <a:r>
              <a:rPr lang="en-US" sz="2400" dirty="0">
                <a:latin typeface="Times New Roman" panose="02020603050405020304" pitchFamily="18" charset="0"/>
                <a:cs typeface="Times New Roman" panose="02020603050405020304" pitchFamily="18" charset="0"/>
              </a:rPr>
              <a:t>a. common</a:t>
            </a:r>
          </a:p>
          <a:p>
            <a:r>
              <a:rPr lang="en-US" sz="2400" dirty="0">
                <a:latin typeface="Times New Roman" panose="02020603050405020304" pitchFamily="18" charset="0"/>
                <a:cs typeface="Times New Roman" panose="02020603050405020304" pitchFamily="18" charset="0"/>
              </a:rPr>
              <a:t>b. interests with  </a:t>
            </a:r>
            <a:r>
              <a:rPr lang="en-US" sz="2400" dirty="0" err="1">
                <a:latin typeface="Times New Roman" panose="02020603050405020304" pitchFamily="18" charset="0"/>
                <a:cs typeface="Times New Roman" panose="02020603050405020304" pitchFamily="18" charset="0"/>
              </a:rPr>
              <a:t>smb</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 close to</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smb</a:t>
            </a:r>
            <a:r>
              <a:rPr lang="en-US" sz="2400" dirty="0">
                <a:latin typeface="Times New Roman" panose="02020603050405020304" pitchFamily="18" charset="0"/>
                <a:cs typeface="Times New Roman" panose="02020603050405020304" pitchFamily="18" charset="0"/>
              </a:rPr>
              <a:t> up</a:t>
            </a:r>
          </a:p>
          <a:p>
            <a:r>
              <a:rPr lang="en-US" sz="2400" dirty="0">
                <a:latin typeface="Times New Roman" panose="02020603050405020304" pitchFamily="18" charset="0"/>
                <a:cs typeface="Times New Roman" panose="02020603050405020304" pitchFamily="18" charset="0"/>
              </a:rPr>
              <a:t>e. with each other</a:t>
            </a:r>
          </a:p>
          <a:p>
            <a:r>
              <a:rPr lang="en-US" sz="2400" dirty="0">
                <a:latin typeface="Times New Roman" panose="02020603050405020304" pitchFamily="18" charset="0"/>
                <a:cs typeface="Times New Roman" panose="02020603050405020304" pitchFamily="18" charset="0"/>
              </a:rPr>
              <a:t>f. friend</a:t>
            </a:r>
          </a:p>
          <a:p>
            <a:r>
              <a:rPr lang="en-US" sz="2400" dirty="0">
                <a:latin typeface="Times New Roman" panose="02020603050405020304" pitchFamily="18" charset="0"/>
                <a:cs typeface="Times New Roman" panose="02020603050405020304" pitchFamily="18" charset="0"/>
              </a:rPr>
              <a:t>g. </a:t>
            </a:r>
            <a:r>
              <a:rPr lang="en-US" sz="2400" dirty="0" err="1">
                <a:latin typeface="Times New Roman" panose="02020603050405020304" pitchFamily="18" charset="0"/>
                <a:cs typeface="Times New Roman" panose="02020603050405020304" pitchFamily="18" charset="0"/>
              </a:rPr>
              <a:t>smb</a:t>
            </a:r>
            <a:r>
              <a:rPr lang="en-US" sz="2400" dirty="0">
                <a:latin typeface="Times New Roman" panose="02020603050405020304" pitchFamily="18" charset="0"/>
                <a:cs typeface="Times New Roman" panose="02020603050405020304" pitchFamily="18" charset="0"/>
              </a:rPr>
              <a:t> for ages</a:t>
            </a:r>
          </a:p>
          <a:p>
            <a:r>
              <a:rPr lang="en-US" sz="2400" dirty="0">
                <a:latin typeface="Times New Roman" panose="02020603050405020304" pitchFamily="18" charset="0"/>
                <a:cs typeface="Times New Roman" panose="02020603050405020304" pitchFamily="18" charset="0"/>
              </a:rPr>
              <a:t>h. friends</a:t>
            </a:r>
          </a:p>
        </p:txBody>
      </p:sp>
      <p:sp>
        <p:nvSpPr>
          <p:cNvPr id="3" name="TextBox 2">
            <a:extLst>
              <a:ext uri="{FF2B5EF4-FFF2-40B4-BE49-F238E27FC236}">
                <a16:creationId xmlns:a16="http://schemas.microsoft.com/office/drawing/2014/main" id="{040BA0E8-6E37-DE1D-31BB-D178A5A23F57}"/>
              </a:ext>
            </a:extLst>
          </p:cNvPr>
          <p:cNvSpPr txBox="1"/>
          <p:nvPr/>
        </p:nvSpPr>
        <p:spPr>
          <a:xfrm>
            <a:off x="2064941" y="1643054"/>
            <a:ext cx="2356530" cy="424731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Left:</a:t>
            </a:r>
          </a:p>
          <a:p>
            <a:r>
              <a:rPr lang="en-US" sz="2400" dirty="0">
                <a:latin typeface="Times New Roman" panose="02020603050405020304" pitchFamily="18" charset="0"/>
                <a:cs typeface="Times New Roman" panose="02020603050405020304" pitchFamily="18" charset="0"/>
              </a:rPr>
              <a:t>1. best</a:t>
            </a:r>
          </a:p>
          <a:p>
            <a:r>
              <a:rPr lang="en-US" sz="2400" dirty="0">
                <a:latin typeface="Times New Roman" panose="02020603050405020304" pitchFamily="18" charset="0"/>
                <a:cs typeface="Times New Roman" panose="02020603050405020304" pitchFamily="18" charset="0"/>
              </a:rPr>
              <a:t>2. get on well</a:t>
            </a:r>
          </a:p>
          <a:p>
            <a:r>
              <a:rPr lang="en-US" sz="2400" dirty="0">
                <a:latin typeface="Times New Roman" panose="02020603050405020304" pitchFamily="18" charset="0"/>
                <a:cs typeface="Times New Roman" panose="02020603050405020304" pitchFamily="18" charset="0"/>
              </a:rPr>
              <a:t>3. know</a:t>
            </a:r>
          </a:p>
          <a:p>
            <a:r>
              <a:rPr lang="en-US" sz="2400" dirty="0">
                <a:latin typeface="Times New Roman" panose="02020603050405020304" pitchFamily="18" charset="0"/>
                <a:cs typeface="Times New Roman" panose="02020603050405020304" pitchFamily="18" charset="0"/>
              </a:rPr>
              <a:t>4. be in</a:t>
            </a:r>
          </a:p>
          <a:p>
            <a:r>
              <a:rPr lang="en-US" sz="2400" dirty="0">
                <a:latin typeface="Times New Roman" panose="02020603050405020304" pitchFamily="18" charset="0"/>
                <a:cs typeface="Times New Roman" panose="02020603050405020304" pitchFamily="18" charset="0"/>
              </a:rPr>
              <a:t>5. share</a:t>
            </a:r>
          </a:p>
          <a:p>
            <a:r>
              <a:rPr lang="en-US" sz="2400" dirty="0">
                <a:latin typeface="Times New Roman" panose="02020603050405020304" pitchFamily="18" charset="0"/>
                <a:cs typeface="Times New Roman" panose="02020603050405020304" pitchFamily="18" charset="0"/>
              </a:rPr>
              <a:t>6. make</a:t>
            </a:r>
          </a:p>
          <a:p>
            <a:r>
              <a:rPr lang="en-US" sz="2400" dirty="0">
                <a:latin typeface="Times New Roman" panose="02020603050405020304" pitchFamily="18" charset="0"/>
                <a:cs typeface="Times New Roman" panose="02020603050405020304" pitchFamily="18" charset="0"/>
              </a:rPr>
              <a:t>7. live</a:t>
            </a:r>
          </a:p>
          <a:p>
            <a:r>
              <a:rPr lang="en-US" sz="2400" dirty="0">
                <a:latin typeface="Times New Roman" panose="02020603050405020304" pitchFamily="18" charset="0"/>
                <a:cs typeface="Times New Roman" panose="02020603050405020304" pitchFamily="18" charset="0"/>
              </a:rPr>
              <a:t>8. cheer</a:t>
            </a:r>
          </a:p>
          <a:p>
            <a:endParaRPr lang="en-US" dirty="0"/>
          </a:p>
          <a:p>
            <a:endParaRPr lang="en-US" dirty="0"/>
          </a:p>
          <a:p>
            <a:endParaRPr lang="ru-RU" dirty="0"/>
          </a:p>
        </p:txBody>
      </p:sp>
      <p:sp>
        <p:nvSpPr>
          <p:cNvPr id="6" name="TextBox 5">
            <a:extLst>
              <a:ext uri="{FF2B5EF4-FFF2-40B4-BE49-F238E27FC236}">
                <a16:creationId xmlns:a16="http://schemas.microsoft.com/office/drawing/2014/main" id="{1B4A835E-250F-28CE-057A-B369124A36CC}"/>
              </a:ext>
            </a:extLst>
          </p:cNvPr>
          <p:cNvSpPr txBox="1"/>
          <p:nvPr/>
        </p:nvSpPr>
        <p:spPr>
          <a:xfrm>
            <a:off x="1328907" y="652625"/>
            <a:ext cx="6797336"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Match the words to make phrases:</a:t>
            </a:r>
            <a:endParaRPr lang="ru-RU"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BA728914-525D-506E-98C4-EE0E300598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80192" y="2854161"/>
            <a:ext cx="4354157" cy="355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69857"/>
      </p:ext>
    </p:extLst>
  </p:cSld>
  <p:clrMapOvr>
    <a:masterClrMapping/>
  </p:clrMapOvr>
  <p:extLst>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E9598D-251E-625D-B33A-AABB05794676}"/>
              </a:ext>
            </a:extLst>
          </p:cNvPr>
          <p:cNvSpPr txBox="1"/>
          <p:nvPr/>
        </p:nvSpPr>
        <p:spPr>
          <a:xfrm>
            <a:off x="800100" y="600075"/>
            <a:ext cx="10970986" cy="590931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Fill in the gaps with: </a:t>
            </a:r>
            <a:r>
              <a:rPr lang="en-US" sz="2400" i="1" dirty="0">
                <a:latin typeface="Times New Roman" panose="02020603050405020304" pitchFamily="18" charset="0"/>
                <a:cs typeface="Times New Roman" panose="02020603050405020304" pitchFamily="18" charset="0"/>
              </a:rPr>
              <a:t>had, have, hang,  with (3), make friends, in, get on well with, up, fun, out (2), common, fell, cheer, share (2)</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"I want to _____(1) with my new classmates."</a:t>
            </a:r>
          </a:p>
          <a:p>
            <a:r>
              <a:rPr lang="en-US" sz="2400" dirty="0">
                <a:latin typeface="Times New Roman" panose="02020603050405020304" pitchFamily="18" charset="0"/>
                <a:cs typeface="Times New Roman" panose="02020603050405020304" pitchFamily="18" charset="0"/>
              </a:rPr>
              <a:t>2. "John and Mary _____(2) each other because they _____(3) a love of music."</a:t>
            </a:r>
          </a:p>
          <a:p>
            <a:r>
              <a:rPr lang="en-US" sz="2400" dirty="0">
                <a:latin typeface="Times New Roman" panose="02020603050405020304" pitchFamily="18" charset="0"/>
                <a:cs typeface="Times New Roman" panose="02020603050405020304" pitchFamily="18" charset="0"/>
              </a:rPr>
              <a:t>3. "My sister was sad, so I told her a joke to _____(4) her _____(5)."</a:t>
            </a:r>
          </a:p>
          <a:p>
            <a:r>
              <a:rPr lang="en-US" sz="2400" dirty="0">
                <a:latin typeface="Times New Roman" panose="02020603050405020304" pitchFamily="18" charset="0"/>
                <a:cs typeface="Times New Roman" panose="02020603050405020304" pitchFamily="18" charset="0"/>
              </a:rPr>
              <a:t>4. "We both enjoy reading books, so we often _____(6) book recommendations _____(7) each other."</a:t>
            </a:r>
          </a:p>
          <a:p>
            <a:r>
              <a:rPr lang="en-US" sz="2400" dirty="0">
                <a:latin typeface="Times New Roman" panose="02020603050405020304" pitchFamily="18" charset="0"/>
                <a:cs typeface="Times New Roman" panose="02020603050405020304" pitchFamily="18" charset="0"/>
              </a:rPr>
              <a:t>5. "Last weekend, my family _____(8) _____(9) together at the beach."</a:t>
            </a:r>
          </a:p>
          <a:p>
            <a:r>
              <a:rPr lang="en-US" sz="2400" dirty="0">
                <a:latin typeface="Times New Roman" panose="02020603050405020304" pitchFamily="18" charset="0"/>
                <a:cs typeface="Times New Roman" panose="02020603050405020304" pitchFamily="18" charset="0"/>
              </a:rPr>
              <a:t>6. "Tom and Jack _____(10) _____(11) _____(12) each other after an argument about politics."</a:t>
            </a:r>
          </a:p>
          <a:p>
            <a:r>
              <a:rPr lang="en-US" sz="2400" dirty="0">
                <a:latin typeface="Times New Roman" panose="02020603050405020304" pitchFamily="18" charset="0"/>
                <a:cs typeface="Times New Roman" panose="02020603050405020304" pitchFamily="18" charset="0"/>
              </a:rPr>
              <a:t>7. "I realized that I _____(13) many things _____(14) _____(15) _____(16) my neighbor, such as gardening.</a:t>
            </a:r>
          </a:p>
          <a:p>
            <a:r>
              <a:rPr lang="en-US" sz="2400" dirty="0">
                <a:latin typeface="Times New Roman" panose="02020603050405020304" pitchFamily="18" charset="0"/>
                <a:cs typeface="Times New Roman" panose="02020603050405020304" pitchFamily="18" charset="0"/>
              </a:rPr>
              <a:t>8. Students often (17)__________ (18) __________in the cafeteria during lunchtime.</a:t>
            </a:r>
          </a:p>
          <a:p>
            <a:endParaRPr lang="en-US"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94687726"/>
      </p:ext>
    </p:extLst>
  </p:cSld>
  <p:clrMapOvr>
    <a:masterClrMapping/>
  </p:clrMapOvr>
  <p:extLst>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EB54D836-15AD-3221-24CD-9B941ABC973D}"/>
              </a:ext>
            </a:extLst>
          </p:cNvPr>
          <p:cNvGraphicFramePr>
            <a:graphicFrameLocks noGrp="1"/>
          </p:cNvGraphicFramePr>
          <p:nvPr>
            <p:extLst>
              <p:ext uri="{D42A27DB-BD31-4B8C-83A1-F6EECF244321}">
                <p14:modId xmlns:p14="http://schemas.microsoft.com/office/powerpoint/2010/main" val="2121990710"/>
              </p:ext>
            </p:extLst>
          </p:nvPr>
        </p:nvGraphicFramePr>
        <p:xfrm>
          <a:off x="6458857" y="1320800"/>
          <a:ext cx="4455886" cy="4252686"/>
        </p:xfrm>
        <a:graphic>
          <a:graphicData uri="http://schemas.openxmlformats.org/drawingml/2006/table">
            <a:tbl>
              <a:tblPr>
                <a:tableStyleId>{69012ECD-51FC-41F1-AA8D-1B2483CD663E}</a:tableStyleId>
              </a:tblPr>
              <a:tblGrid>
                <a:gridCol w="4455886">
                  <a:extLst>
                    <a:ext uri="{9D8B030D-6E8A-4147-A177-3AD203B41FA5}">
                      <a16:colId xmlns:a16="http://schemas.microsoft.com/office/drawing/2014/main" val="3897657434"/>
                    </a:ext>
                  </a:extLst>
                </a:gridCol>
              </a:tblGrid>
              <a:tr h="4252686">
                <a:tc>
                  <a:txBody>
                    <a:bodyPr/>
                    <a:lstStyle/>
                    <a:p>
                      <a:endParaRPr lang="ru-RU" dirty="0"/>
                    </a:p>
                  </a:txBody>
                  <a:tcPr>
                    <a:solidFill>
                      <a:schemeClr val="accent1">
                        <a:lumMod val="20000"/>
                        <a:lumOff val="80000"/>
                      </a:schemeClr>
                    </a:solidFill>
                  </a:tcPr>
                </a:tc>
                <a:extLst>
                  <a:ext uri="{0D108BD9-81ED-4DB2-BD59-A6C34878D82A}">
                    <a16:rowId xmlns:a16="http://schemas.microsoft.com/office/drawing/2014/main" val="3493614073"/>
                  </a:ext>
                </a:extLst>
              </a:tr>
            </a:tbl>
          </a:graphicData>
        </a:graphic>
      </p:graphicFrame>
      <p:sp>
        <p:nvSpPr>
          <p:cNvPr id="3" name="TextBox 2">
            <a:extLst>
              <a:ext uri="{FF2B5EF4-FFF2-40B4-BE49-F238E27FC236}">
                <a16:creationId xmlns:a16="http://schemas.microsoft.com/office/drawing/2014/main" id="{926F520A-3CE2-1F24-B7F6-1005A8323020}"/>
              </a:ext>
            </a:extLst>
          </p:cNvPr>
          <p:cNvSpPr txBox="1"/>
          <p:nvPr/>
        </p:nvSpPr>
        <p:spPr>
          <a:xfrm>
            <a:off x="6628946" y="1166842"/>
            <a:ext cx="4800601" cy="4955203"/>
          </a:xfrm>
          <a:prstGeom prst="rect">
            <a:avLst/>
          </a:prstGeom>
          <a:noFill/>
        </p:spPr>
        <p:txBody>
          <a:bodyPr wrap="square">
            <a:spAutoFit/>
          </a:bodyPr>
          <a:lstStyle/>
          <a:p>
            <a:endParaRPr lang="en-US" dirty="0"/>
          </a:p>
          <a:p>
            <a:r>
              <a:rPr lang="en-US" sz="2000" dirty="0">
                <a:latin typeface="Times New Roman" panose="02020603050405020304" pitchFamily="18" charset="0"/>
                <a:cs typeface="Times New Roman" panose="02020603050405020304" pitchFamily="18" charset="0"/>
              </a:rPr>
              <a:t>Translations:</a:t>
            </a:r>
          </a:p>
          <a:p>
            <a:r>
              <a:rPr lang="en-US" sz="2000" dirty="0">
                <a:latin typeface="Times New Roman" panose="02020603050405020304" pitchFamily="18" charset="0"/>
                <a:cs typeface="Times New Roman" panose="02020603050405020304" pitchFamily="18" charset="0"/>
              </a:rPr>
              <a:t>a.  </a:t>
            </a:r>
            <a:r>
              <a:rPr lang="ru-RU" sz="2000" dirty="0">
                <a:latin typeface="Times New Roman" panose="02020603050405020304" pitchFamily="18" charset="0"/>
                <a:cs typeface="Times New Roman" panose="02020603050405020304" pitchFamily="18" charset="0"/>
              </a:rPr>
              <a:t>поссориться с кем-то</a:t>
            </a:r>
          </a:p>
          <a:p>
            <a:r>
              <a:rPr lang="en-US" sz="2000" dirty="0">
                <a:latin typeface="Times New Roman" panose="02020603050405020304" pitchFamily="18" charset="0"/>
                <a:cs typeface="Times New Roman" panose="02020603050405020304" pitchFamily="18" charset="0"/>
              </a:rPr>
              <a:t>b.  </a:t>
            </a:r>
            <a:r>
              <a:rPr lang="ru-RU" sz="2000" dirty="0">
                <a:latin typeface="Times New Roman" panose="02020603050405020304" pitchFamily="18" charset="0"/>
                <a:cs typeface="Times New Roman" panose="02020603050405020304" pitchFamily="18" charset="0"/>
              </a:rPr>
              <a:t>иметь много общих интересов</a:t>
            </a:r>
          </a:p>
          <a:p>
            <a:r>
              <a:rPr lang="en-US" sz="2000" dirty="0">
                <a:latin typeface="Times New Roman" panose="02020603050405020304" pitchFamily="18" charset="0"/>
                <a:cs typeface="Times New Roman" panose="02020603050405020304" pitchFamily="18" charset="0"/>
              </a:rPr>
              <a:t>c.  </a:t>
            </a:r>
            <a:r>
              <a:rPr lang="ru-RU" sz="2000" dirty="0">
                <a:latin typeface="Times New Roman" panose="02020603050405020304" pitchFamily="18" charset="0"/>
                <a:cs typeface="Times New Roman" panose="02020603050405020304" pitchFamily="18" charset="0"/>
              </a:rPr>
              <a:t>ладить друг с другом</a:t>
            </a:r>
          </a:p>
          <a:p>
            <a:r>
              <a:rPr lang="en-US" sz="2000" dirty="0">
                <a:latin typeface="Times New Roman" panose="02020603050405020304" pitchFamily="18" charset="0"/>
                <a:cs typeface="Times New Roman" panose="02020603050405020304" pitchFamily="18" charset="0"/>
              </a:rPr>
              <a:t>d.  </a:t>
            </a:r>
            <a:r>
              <a:rPr lang="ru-RU" sz="2000" dirty="0">
                <a:latin typeface="Times New Roman" panose="02020603050405020304" pitchFamily="18" charset="0"/>
                <a:cs typeface="Times New Roman" panose="02020603050405020304" pitchFamily="18" charset="0"/>
              </a:rPr>
              <a:t>проводить свободное время вместе</a:t>
            </a:r>
          </a:p>
          <a:p>
            <a:r>
              <a:rPr lang="en-US" sz="2000" dirty="0">
                <a:latin typeface="Times New Roman" panose="02020603050405020304" pitchFamily="18" charset="0"/>
                <a:cs typeface="Times New Roman" panose="02020603050405020304" pitchFamily="18" charset="0"/>
              </a:rPr>
              <a:t>e.  </a:t>
            </a:r>
            <a:r>
              <a:rPr lang="ru-RU" sz="2000" dirty="0">
                <a:latin typeface="Times New Roman" panose="02020603050405020304" pitchFamily="18" charset="0"/>
                <a:cs typeface="Times New Roman" panose="02020603050405020304" pitchFamily="18" charset="0"/>
              </a:rPr>
              <a:t>дать совет</a:t>
            </a:r>
          </a:p>
          <a:p>
            <a:r>
              <a:rPr lang="en-US" sz="2000" dirty="0">
                <a:latin typeface="Times New Roman" panose="02020603050405020304" pitchFamily="18" charset="0"/>
                <a:cs typeface="Times New Roman" panose="02020603050405020304" pitchFamily="18" charset="0"/>
              </a:rPr>
              <a:t>f.  </a:t>
            </a:r>
            <a:r>
              <a:rPr lang="ru-RU" sz="2000" dirty="0">
                <a:latin typeface="Times New Roman" panose="02020603050405020304" pitchFamily="18" charset="0"/>
                <a:cs typeface="Times New Roman" panose="02020603050405020304" pitchFamily="18" charset="0"/>
              </a:rPr>
              <a:t>жить рядом</a:t>
            </a:r>
          </a:p>
          <a:p>
            <a:r>
              <a:rPr lang="en-US" sz="2000" dirty="0">
                <a:latin typeface="Times New Roman" panose="02020603050405020304" pitchFamily="18" charset="0"/>
                <a:cs typeface="Times New Roman" panose="02020603050405020304" pitchFamily="18" charset="0"/>
              </a:rPr>
              <a:t>g.  </a:t>
            </a:r>
            <a:r>
              <a:rPr lang="ru-RU" sz="2000" dirty="0">
                <a:latin typeface="Times New Roman" panose="02020603050405020304" pitchFamily="18" charset="0"/>
                <a:cs typeface="Times New Roman" panose="02020603050405020304" pitchFamily="18" charset="0"/>
              </a:rPr>
              <a:t>хорошо проводить время</a:t>
            </a:r>
          </a:p>
          <a:p>
            <a:r>
              <a:rPr lang="en-US" sz="2000" dirty="0">
                <a:latin typeface="Times New Roman" panose="02020603050405020304" pitchFamily="18" charset="0"/>
                <a:cs typeface="Times New Roman" panose="02020603050405020304" pitchFamily="18" charset="0"/>
              </a:rPr>
              <a:t>h.  </a:t>
            </a:r>
            <a:r>
              <a:rPr lang="ru-RU" sz="2000" dirty="0">
                <a:latin typeface="Times New Roman" panose="02020603050405020304" pitchFamily="18" charset="0"/>
                <a:cs typeface="Times New Roman" panose="02020603050405020304" pitchFamily="18" charset="0"/>
              </a:rPr>
              <a:t>лучший друг</a:t>
            </a:r>
          </a:p>
          <a:p>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заводить друзей</a:t>
            </a:r>
          </a:p>
          <a:p>
            <a:r>
              <a:rPr lang="en-US" sz="2000" dirty="0">
                <a:latin typeface="Times New Roman" panose="02020603050405020304" pitchFamily="18" charset="0"/>
                <a:cs typeface="Times New Roman" panose="02020603050405020304" pitchFamily="18" charset="0"/>
              </a:rPr>
              <a:t>j.  </a:t>
            </a:r>
            <a:r>
              <a:rPr lang="ru-RU" sz="2000" dirty="0">
                <a:latin typeface="Times New Roman" panose="02020603050405020304" pitchFamily="18" charset="0"/>
                <a:cs typeface="Times New Roman" panose="02020603050405020304" pitchFamily="18" charset="0"/>
              </a:rPr>
              <a:t>разделять интересы</a:t>
            </a:r>
          </a:p>
          <a:p>
            <a:r>
              <a:rPr lang="en-US" sz="2000" dirty="0">
                <a:latin typeface="Times New Roman" panose="02020603050405020304" pitchFamily="18" charset="0"/>
                <a:cs typeface="Times New Roman" panose="02020603050405020304" pitchFamily="18" charset="0"/>
              </a:rPr>
              <a:t>k.  </a:t>
            </a:r>
            <a:r>
              <a:rPr lang="ru-RU" sz="2000" dirty="0">
                <a:latin typeface="Times New Roman" panose="02020603050405020304" pitchFamily="18" charset="0"/>
                <a:cs typeface="Times New Roman" panose="02020603050405020304" pitchFamily="18" charset="0"/>
              </a:rPr>
              <a:t>знать кого-то целую вечность</a:t>
            </a:r>
          </a:p>
          <a:p>
            <a:r>
              <a:rPr lang="en-US" sz="2000" dirty="0">
                <a:latin typeface="Times New Roman" panose="02020603050405020304" pitchFamily="18" charset="0"/>
                <a:cs typeface="Times New Roman" panose="02020603050405020304" pitchFamily="18" charset="0"/>
              </a:rPr>
              <a:t>l.  </a:t>
            </a:r>
            <a:r>
              <a:rPr lang="ru-RU" sz="2000" dirty="0">
                <a:latin typeface="Times New Roman" panose="02020603050405020304" pitchFamily="18" charset="0"/>
                <a:cs typeface="Times New Roman" panose="02020603050405020304" pitchFamily="18" charset="0"/>
              </a:rPr>
              <a:t>подбодрить кого-то</a:t>
            </a:r>
          </a:p>
          <a:p>
            <a:endParaRPr lang="ru-RU" sz="2000" dirty="0">
              <a:latin typeface="Times New Roman" panose="02020603050405020304" pitchFamily="18" charset="0"/>
              <a:cs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7CDB1A79-4B74-95E2-AA2A-C710157A0CF9}"/>
              </a:ext>
            </a:extLst>
          </p:cNvPr>
          <p:cNvSpPr txBox="1"/>
          <p:nvPr/>
        </p:nvSpPr>
        <p:spPr>
          <a:xfrm>
            <a:off x="1003698" y="1403748"/>
            <a:ext cx="4559357" cy="3693319"/>
          </a:xfrm>
          <a:prstGeom prst="rect">
            <a:avLst/>
          </a:prstGeom>
          <a:noFill/>
        </p:spPr>
        <p:txBody>
          <a:bodyPr wrap="square">
            <a:spAutoFit/>
          </a:bodyPr>
          <a:lstStyle/>
          <a:p>
            <a:r>
              <a:rPr lang="en-US" dirty="0"/>
              <a:t>Words:</a:t>
            </a:r>
          </a:p>
          <a:p>
            <a:r>
              <a:rPr lang="en-US" dirty="0"/>
              <a:t>1. spend free time together </a:t>
            </a:r>
          </a:p>
          <a:p>
            <a:r>
              <a:rPr lang="en-US" dirty="0"/>
              <a:t>2. share interests </a:t>
            </a:r>
          </a:p>
          <a:p>
            <a:r>
              <a:rPr lang="en-US" dirty="0"/>
              <a:t>3. live close to </a:t>
            </a:r>
          </a:p>
          <a:p>
            <a:r>
              <a:rPr lang="en-US" dirty="0"/>
              <a:t>4. best friend </a:t>
            </a:r>
          </a:p>
          <a:p>
            <a:r>
              <a:rPr lang="en-US" dirty="0"/>
              <a:t>5. give a piece of advice </a:t>
            </a:r>
          </a:p>
          <a:p>
            <a:r>
              <a:rPr lang="en-US" dirty="0"/>
              <a:t>6. have fun </a:t>
            </a:r>
          </a:p>
          <a:p>
            <a:r>
              <a:rPr lang="en-US" dirty="0"/>
              <a:t>7. make friends </a:t>
            </a:r>
          </a:p>
          <a:p>
            <a:r>
              <a:rPr lang="en-US" dirty="0"/>
              <a:t>8. cheer </a:t>
            </a:r>
            <a:r>
              <a:rPr lang="en-US" dirty="0" err="1"/>
              <a:t>smb</a:t>
            </a:r>
            <a:r>
              <a:rPr lang="en-US" dirty="0"/>
              <a:t>. up </a:t>
            </a:r>
          </a:p>
          <a:p>
            <a:r>
              <a:rPr lang="en-US" dirty="0"/>
              <a:t>9. have a lot of common interests </a:t>
            </a:r>
          </a:p>
          <a:p>
            <a:r>
              <a:rPr lang="en-US" dirty="0"/>
              <a:t>10. fall out with </a:t>
            </a:r>
          </a:p>
          <a:p>
            <a:r>
              <a:rPr lang="en-US" dirty="0"/>
              <a:t>11. get on well with each other </a:t>
            </a:r>
          </a:p>
          <a:p>
            <a:r>
              <a:rPr lang="en-US" dirty="0"/>
              <a:t>12. know </a:t>
            </a:r>
            <a:r>
              <a:rPr lang="en-US" dirty="0" err="1"/>
              <a:t>smb</a:t>
            </a:r>
            <a:r>
              <a:rPr lang="en-US" dirty="0"/>
              <a:t>. for ages </a:t>
            </a:r>
          </a:p>
        </p:txBody>
      </p:sp>
    </p:spTree>
    <p:extLst>
      <p:ext uri="{BB962C8B-B14F-4D97-AF65-F5344CB8AC3E}">
        <p14:creationId xmlns:p14="http://schemas.microsoft.com/office/powerpoint/2010/main" val="3043500975"/>
      </p:ext>
    </p:extLst>
  </p:cSld>
  <p:clrMapOvr>
    <a:masterClrMapping/>
  </p:clrMapOvr>
  <p:extLst mod="1">
    <p:ext uri="{6950BFC3-D8DA-4A85-94F7-54DA5524770B}">
      <p188:commentRel xmlns=""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4D493EC-6253-638C-495D-BFF18D65D8CE}"/>
              </a:ext>
            </a:extLst>
          </p:cNvPr>
          <p:cNvPicPr>
            <a:picLocks noChangeAspect="1"/>
          </p:cNvPicPr>
          <p:nvPr/>
        </p:nvPicPr>
        <p:blipFill>
          <a:blip r:embed="rId3"/>
          <a:stretch>
            <a:fillRect/>
          </a:stretch>
        </p:blipFill>
        <p:spPr>
          <a:xfrm>
            <a:off x="262348" y="232229"/>
            <a:ext cx="7386147" cy="6169232"/>
          </a:xfrm>
          <a:prstGeom prst="rect">
            <a:avLst/>
          </a:prstGeom>
        </p:spPr>
      </p:pic>
      <p:pic>
        <p:nvPicPr>
          <p:cNvPr id="3" name="Рисунок 2">
            <a:extLst>
              <a:ext uri="{FF2B5EF4-FFF2-40B4-BE49-F238E27FC236}">
                <a16:creationId xmlns:a16="http://schemas.microsoft.com/office/drawing/2014/main" id="{64060F73-8AFA-A5AA-38A5-FEC822A8853D}"/>
              </a:ext>
            </a:extLst>
          </p:cNvPr>
          <p:cNvPicPr>
            <a:picLocks noChangeAspect="1"/>
          </p:cNvPicPr>
          <p:nvPr/>
        </p:nvPicPr>
        <p:blipFill>
          <a:blip r:embed="rId4"/>
          <a:stretch>
            <a:fillRect/>
          </a:stretch>
        </p:blipFill>
        <p:spPr>
          <a:xfrm>
            <a:off x="7648495" y="232229"/>
            <a:ext cx="4245816" cy="4736739"/>
          </a:xfrm>
          <a:prstGeom prst="rect">
            <a:avLst/>
          </a:prstGeom>
        </p:spPr>
      </p:pic>
      <p:sp>
        <p:nvSpPr>
          <p:cNvPr id="5" name="Прямоугольник 4">
            <a:extLst>
              <a:ext uri="{FF2B5EF4-FFF2-40B4-BE49-F238E27FC236}">
                <a16:creationId xmlns:a16="http://schemas.microsoft.com/office/drawing/2014/main" id="{78C7C4B4-5D87-5166-C272-F9C915DB07C4}"/>
              </a:ext>
            </a:extLst>
          </p:cNvPr>
          <p:cNvSpPr/>
          <p:nvPr/>
        </p:nvSpPr>
        <p:spPr>
          <a:xfrm>
            <a:off x="7703601" y="232229"/>
            <a:ext cx="4226051" cy="4717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a:extLst>
              <a:ext uri="{FF2B5EF4-FFF2-40B4-BE49-F238E27FC236}">
                <a16:creationId xmlns:a16="http://schemas.microsoft.com/office/drawing/2014/main" id="{CC47F825-B989-CB9C-15A5-1E4C2C3AA396}"/>
              </a:ext>
            </a:extLst>
          </p:cNvPr>
          <p:cNvPicPr>
            <a:picLocks noChangeAspect="1"/>
          </p:cNvPicPr>
          <p:nvPr/>
        </p:nvPicPr>
        <p:blipFill>
          <a:blip r:embed="rId5"/>
          <a:stretch>
            <a:fillRect/>
          </a:stretch>
        </p:blipFill>
        <p:spPr>
          <a:xfrm>
            <a:off x="7703601" y="4068348"/>
            <a:ext cx="4256170" cy="2322769"/>
          </a:xfrm>
          <a:prstGeom prst="rect">
            <a:avLst/>
          </a:prstGeom>
        </p:spPr>
      </p:pic>
    </p:spTree>
    <p:extLst>
      <p:ext uri="{BB962C8B-B14F-4D97-AF65-F5344CB8AC3E}">
        <p14:creationId xmlns:p14="http://schemas.microsoft.com/office/powerpoint/2010/main" val="4104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3F713D-42F5-E9E3-8333-02A3A03D9537}"/>
              </a:ext>
            </a:extLst>
          </p:cNvPr>
          <p:cNvSpPr txBox="1"/>
          <p:nvPr/>
        </p:nvSpPr>
        <p:spPr>
          <a:xfrm>
            <a:off x="282802" y="1262810"/>
            <a:ext cx="11626395" cy="5170646"/>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I’m going to give a talk about my best friend.</a:t>
            </a:r>
          </a:p>
          <a:p>
            <a:r>
              <a:rPr lang="en-US" sz="2200" dirty="0">
                <a:latin typeface="Times New Roman" panose="02020603050405020304" pitchFamily="18" charset="0"/>
                <a:cs typeface="Times New Roman" panose="02020603050405020304" pitchFamily="18" charset="0"/>
              </a:rPr>
              <a:t>There’s no doubt that everybody needs friends and if we can call one of them the ............ friend, it’s even better. We need friends to .............. us when we are sad. A friend is the one who’ll never ................ you alone with all your problems, ............. you up, give you a good piece of advice and always help you. Also, friends usually ............... our interests and we have people to ................ our free time with.</a:t>
            </a:r>
          </a:p>
          <a:p>
            <a:r>
              <a:rPr lang="en-US" sz="2200" dirty="0">
                <a:latin typeface="Times New Roman" panose="02020603050405020304" pitchFamily="18" charset="0"/>
                <a:cs typeface="Times New Roman" panose="02020603050405020304" pitchFamily="18" charset="0"/>
              </a:rPr>
              <a:t>It seems that I have known my best friend................... . I remember the day a saw her/him in our school. She/He moved to our city and didn’t know anybody. I wanted to make her/his first days in our class more comfortable and ................. myself. Since that day we are best friends.</a:t>
            </a:r>
          </a:p>
          <a:p>
            <a:r>
              <a:rPr lang="en-US" sz="2200" dirty="0">
                <a:latin typeface="Times New Roman" panose="02020603050405020304" pitchFamily="18" charset="0"/>
                <a:cs typeface="Times New Roman" panose="02020603050405020304" pitchFamily="18" charset="0"/>
              </a:rPr>
              <a:t>We’ve got a lot of ................ interests. Firstly, we’re .................... in sport and often play football/volleyball/tennis together. Secondly, we both paint and draw well and love spending time drawing or visiting art galleries. Also, as all teenagers in the world we enjoy having .............., and going to the cinema.</a:t>
            </a:r>
          </a:p>
          <a:p>
            <a:r>
              <a:rPr lang="en-US" sz="2200" dirty="0">
                <a:latin typeface="Times New Roman" panose="02020603050405020304" pitchFamily="18" charset="0"/>
                <a:cs typeface="Times New Roman" panose="02020603050405020304" pitchFamily="18" charset="0"/>
              </a:rPr>
              <a:t>I think it’s obvious that ..................... is one of the most ................... things in our life.</a:t>
            </a:r>
          </a:p>
          <a:p>
            <a:r>
              <a:rPr lang="en-US" sz="2200" dirty="0">
                <a:latin typeface="Times New Roman" panose="02020603050405020304" pitchFamily="18" charset="0"/>
                <a:cs typeface="Times New Roman" panose="02020603050405020304" pitchFamily="18" charset="0"/>
              </a:rPr>
              <a:t>I think that’s all that I wanted to tell you about my best friend.</a:t>
            </a:r>
          </a:p>
        </p:txBody>
      </p:sp>
      <p:sp>
        <p:nvSpPr>
          <p:cNvPr id="4" name="TextBox 3">
            <a:extLst>
              <a:ext uri="{FF2B5EF4-FFF2-40B4-BE49-F238E27FC236}">
                <a16:creationId xmlns:a16="http://schemas.microsoft.com/office/drawing/2014/main" id="{BF7A09D4-C82D-E7C5-7E1E-AFE72AB14A07}"/>
              </a:ext>
            </a:extLst>
          </p:cNvPr>
          <p:cNvSpPr txBox="1"/>
          <p:nvPr/>
        </p:nvSpPr>
        <p:spPr>
          <a:xfrm>
            <a:off x="282802" y="431813"/>
            <a:ext cx="11626395" cy="83099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Fill in the gaps</a:t>
            </a:r>
            <a:r>
              <a:rPr lang="en-US" sz="2400" b="1" i="1" dirty="0">
                <a:latin typeface="Times New Roman" panose="02020603050405020304" pitchFamily="18" charset="0"/>
                <a:cs typeface="Times New Roman" panose="02020603050405020304" pitchFamily="18" charset="0"/>
              </a:rPr>
              <a:t>: interested, comfort, spend, friendship, cheer, leave, common, important, best, parties, for ages, share, introduced.</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292202"/>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TM03457444[[fn=Базис]]</Template>
  <TotalTime>338</TotalTime>
  <Words>1228</Words>
  <Application>Microsoft Office PowerPoint</Application>
  <PresentationFormat>Широкоэкранный</PresentationFormat>
  <Paragraphs>132</Paragraphs>
  <Slides>11</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Algerian</vt:lpstr>
      <vt:lpstr>Arial</vt:lpstr>
      <vt:lpstr>Calibri</vt:lpstr>
      <vt:lpstr>Corbel</vt:lpstr>
      <vt:lpstr>Times New Roman</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Exam task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Маркина</dc:creator>
  <cp:lastModifiedBy>Денис Порфирьев</cp:lastModifiedBy>
  <cp:revision>10</cp:revision>
  <dcterms:created xsi:type="dcterms:W3CDTF">2023-06-19T09:25:20Z</dcterms:created>
  <dcterms:modified xsi:type="dcterms:W3CDTF">2023-09-15T07:19:58Z</dcterms:modified>
</cp:coreProperties>
</file>